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43"/>
  </p:notesMasterIdLst>
  <p:sldIdLst>
    <p:sldId id="297" r:id="rId2"/>
    <p:sldId id="258" r:id="rId3"/>
    <p:sldId id="264" r:id="rId4"/>
    <p:sldId id="265" r:id="rId5"/>
    <p:sldId id="316" r:id="rId6"/>
    <p:sldId id="289" r:id="rId7"/>
    <p:sldId id="280" r:id="rId8"/>
    <p:sldId id="305" r:id="rId9"/>
    <p:sldId id="287" r:id="rId10"/>
    <p:sldId id="310" r:id="rId11"/>
    <p:sldId id="281" r:id="rId12"/>
    <p:sldId id="292" r:id="rId13"/>
    <p:sldId id="304" r:id="rId14"/>
    <p:sldId id="290" r:id="rId15"/>
    <p:sldId id="291" r:id="rId16"/>
    <p:sldId id="306" r:id="rId17"/>
    <p:sldId id="307" r:id="rId18"/>
    <p:sldId id="286" r:id="rId19"/>
    <p:sldId id="266" r:id="rId20"/>
    <p:sldId id="267" r:id="rId21"/>
    <p:sldId id="268" r:id="rId22"/>
    <p:sldId id="300" r:id="rId23"/>
    <p:sldId id="311" r:id="rId24"/>
    <p:sldId id="270" r:id="rId25"/>
    <p:sldId id="294" r:id="rId26"/>
    <p:sldId id="295" r:id="rId27"/>
    <p:sldId id="296" r:id="rId28"/>
    <p:sldId id="322" r:id="rId29"/>
    <p:sldId id="302" r:id="rId30"/>
    <p:sldId id="309" r:id="rId31"/>
    <p:sldId id="288" r:id="rId32"/>
    <p:sldId id="320" r:id="rId33"/>
    <p:sldId id="318" r:id="rId34"/>
    <p:sldId id="315" r:id="rId35"/>
    <p:sldId id="317" r:id="rId36"/>
    <p:sldId id="319" r:id="rId37"/>
    <p:sldId id="271" r:id="rId38"/>
    <p:sldId id="299" r:id="rId39"/>
    <p:sldId id="277" r:id="rId40"/>
    <p:sldId id="278" r:id="rId41"/>
    <p:sldId id="298" r:id="rId4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 Bold" pitchFamily="34" charset="0"/>
        <a:ea typeface="+mn-ea"/>
        <a:cs typeface="Arial Bold" pitchFamily="34" charset="0"/>
        <a:sym typeface="Arial Bold" pitchFamily="34" charset="0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 Bold" pitchFamily="34" charset="0"/>
        <a:ea typeface="+mn-ea"/>
        <a:cs typeface="Arial Bold" pitchFamily="34" charset="0"/>
        <a:sym typeface="Arial Bold" pitchFamily="34" charset="0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 Bold" pitchFamily="34" charset="0"/>
        <a:ea typeface="+mn-ea"/>
        <a:cs typeface="Arial Bold" pitchFamily="34" charset="0"/>
        <a:sym typeface="Arial Bold" pitchFamily="34" charset="0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 Bold" pitchFamily="34" charset="0"/>
        <a:ea typeface="+mn-ea"/>
        <a:cs typeface="Arial Bold" pitchFamily="34" charset="0"/>
        <a:sym typeface="Arial Bold" pitchFamily="34" charset="0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 Bold" pitchFamily="34" charset="0"/>
        <a:ea typeface="+mn-ea"/>
        <a:cs typeface="Arial Bold" pitchFamily="34" charset="0"/>
        <a:sym typeface="Arial Bold" pitchFamily="34" charset="0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 Bold" pitchFamily="34" charset="0"/>
        <a:ea typeface="+mn-ea"/>
        <a:cs typeface="Arial Bold" pitchFamily="34" charset="0"/>
        <a:sym typeface="Arial Bold" pitchFamily="34" charset="0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 Bold" pitchFamily="34" charset="0"/>
        <a:ea typeface="+mn-ea"/>
        <a:cs typeface="Arial Bold" pitchFamily="34" charset="0"/>
        <a:sym typeface="Arial Bold" pitchFamily="34" charset="0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 Bold" pitchFamily="34" charset="0"/>
        <a:ea typeface="+mn-ea"/>
        <a:cs typeface="Arial Bold" pitchFamily="34" charset="0"/>
        <a:sym typeface="Arial Bold" pitchFamily="34" charset="0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 Bold" pitchFamily="34" charset="0"/>
        <a:ea typeface="+mn-ea"/>
        <a:cs typeface="Arial Bold" pitchFamily="34" charset="0"/>
        <a:sym typeface="Arial Bold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3B3B3B"/>
    <a:srgbClr val="737373"/>
    <a:srgbClr val="868686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DDDD"/>
          </a:solidFill>
        </a:fill>
      </a:tcStyle>
    </a:wholeTbl>
    <a:band2H>
      <a:tcTxStyle/>
      <a:tcStyle>
        <a:tcBdr/>
        <a:fill>
          <a:solidFill>
            <a:srgbClr val="E7EF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99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999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99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1CBCC"/>
          </a:solidFill>
        </a:fill>
      </a:tcStyle>
    </a:wholeTbl>
    <a:band2H>
      <a:tcTxStyle/>
      <a:tcStyle>
        <a:tcBdr/>
        <a:fill>
          <a:solidFill>
            <a:srgbClr val="F0E7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7263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7263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7263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99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99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685" autoAdjust="0"/>
    <p:restoredTop sz="94578" autoAdjust="0"/>
  </p:normalViewPr>
  <p:slideViewPr>
    <p:cSldViewPr snapToGrid="0">
      <p:cViewPr varScale="1">
        <p:scale>
          <a:sx n="76" d="100"/>
          <a:sy n="76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</p:spPr>
        <p:txBody>
          <a:bodyPr lIns="92830" tIns="46415" rIns="92830" bIns="46415"/>
          <a:lstStyle/>
          <a:p>
            <a:pPr lvl="0"/>
            <a:endParaRPr noProof="0" dirty="0">
              <a:sym typeface="Avenir Roman"/>
            </a:endParaRPr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35038" y="4387850"/>
            <a:ext cx="5140325" cy="4156075"/>
          </a:xfrm>
          <a:prstGeom prst="rect">
            <a:avLst/>
          </a:prstGeom>
        </p:spPr>
        <p:txBody>
          <a:bodyPr lIns="92830" tIns="46415" rIns="92830" bIns="46415"/>
          <a:lstStyle/>
          <a:p>
            <a:pPr lvl="0"/>
            <a:endParaRPr noProof="0">
              <a:sym typeface="Avenir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33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/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4" defTabSz="9271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b="1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Summary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 Point Blue Blend  No Logo HORIZ cop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Diamond-Logo-Yellow-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5791200"/>
            <a:ext cx="224631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DX University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54102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71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ennasbyn6lf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udiosystemsgroup.com/RFI-Ham.pdf" TargetMode="External"/><Relationship Id="rId4" Type="http://schemas.openxmlformats.org/officeDocument/2006/relationships/hyperlink" Target="http://www.yccc.org/Articles/W1HIS/CommonModeChokesW1HIS2006Apr06.pd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87"/>
          <p:cNvGrpSpPr>
            <a:grpSpLocks/>
          </p:cNvGrpSpPr>
          <p:nvPr/>
        </p:nvGrpSpPr>
        <p:grpSpPr bwMode="auto">
          <a:xfrm>
            <a:off x="1322388" y="2212975"/>
            <a:ext cx="6475412" cy="3000375"/>
            <a:chOff x="0" y="0"/>
            <a:chExt cx="6475412" cy="3001583"/>
          </a:xfrm>
        </p:grpSpPr>
        <p:sp>
          <p:nvSpPr>
            <p:cNvPr id="7" name="Shape 85"/>
            <p:cNvSpPr/>
            <p:nvPr/>
          </p:nvSpPr>
          <p:spPr>
            <a:xfrm>
              <a:off x="0" y="0"/>
              <a:ext cx="6475412" cy="946531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0"/>
            </a:gradFill>
            <a:ln w="9525" cap="flat">
              <a:solidFill>
                <a:srgbClr val="4A7EBB"/>
              </a:solidFill>
              <a:prstDash val="solid"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</a:defRPr>
              </a:pPr>
              <a:endParaRPr sz="3000" kern="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  <p:sp>
          <p:nvSpPr>
            <p:cNvPr id="14340" name="Shape 86"/>
            <p:cNvSpPr>
              <a:spLocks noChangeArrowheads="1"/>
            </p:cNvSpPr>
            <p:nvPr/>
          </p:nvSpPr>
          <p:spPr bwMode="auto">
            <a:xfrm>
              <a:off x="563807" y="765"/>
              <a:ext cx="5630704" cy="300081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9" tIns="45719" rIns="45719" bIns="45719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000">
                  <a:solidFill>
                    <a:srgbClr val="000000"/>
                  </a:solidFill>
                </a:rPr>
                <a:t>Antenna Selection and Design</a:t>
              </a:r>
            </a:p>
            <a:p>
              <a:pPr algn="ctr">
                <a:lnSpc>
                  <a:spcPct val="90000"/>
                </a:lnSpc>
              </a:pPr>
              <a:r>
                <a:rPr lang="en-US" sz="3000">
                  <a:solidFill>
                    <a:srgbClr val="000000"/>
                  </a:solidFill>
                </a:rPr>
                <a:t>What’s Important?</a:t>
              </a:r>
            </a:p>
            <a:p>
              <a:pPr algn="ctr">
                <a:lnSpc>
                  <a:spcPct val="90000"/>
                </a:lnSpc>
              </a:pPr>
              <a:endParaRPr lang="en-US" sz="3000">
                <a:solidFill>
                  <a:srgbClr val="000000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sz="3000">
                <a:solidFill>
                  <a:srgbClr val="000000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3000">
                  <a:solidFill>
                    <a:srgbClr val="000000"/>
                  </a:solidFill>
                </a:rPr>
                <a:t>Joe Reisert 	W1JR</a:t>
              </a:r>
            </a:p>
            <a:p>
              <a:pPr algn="ctr">
                <a:lnSpc>
                  <a:spcPct val="90000"/>
                </a:lnSpc>
              </a:pPr>
              <a:endParaRPr lang="en-US" sz="3000">
                <a:solidFill>
                  <a:srgbClr val="000000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3000">
                  <a:solidFill>
                    <a:srgbClr val="000000"/>
                  </a:solidFill>
                </a:rPr>
                <a:t>April 12, 2015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0"/>
          <p:cNvGrpSpPr>
            <a:grpSpLocks/>
          </p:cNvGrpSpPr>
          <p:nvPr/>
        </p:nvGrpSpPr>
        <p:grpSpPr bwMode="auto">
          <a:xfrm>
            <a:off x="601663" y="479425"/>
            <a:ext cx="8193087" cy="6253163"/>
            <a:chOff x="602439" y="479758"/>
            <a:chExt cx="8193102" cy="6252918"/>
          </a:xfrm>
        </p:grpSpPr>
        <p:sp>
          <p:nvSpPr>
            <p:cNvPr id="25603" name="TextBox 1"/>
            <p:cNvSpPr txBox="1">
              <a:spLocks noChangeArrowheads="1"/>
            </p:cNvSpPr>
            <p:nvPr/>
          </p:nvSpPr>
          <p:spPr bwMode="auto">
            <a:xfrm>
              <a:off x="3274601" y="6332566"/>
              <a:ext cx="23342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W1JR   April 2015</a:t>
              </a:r>
            </a:p>
          </p:txBody>
        </p:sp>
        <p:sp>
          <p:nvSpPr>
            <p:cNvPr id="25604" name="TextBox 2"/>
            <p:cNvSpPr txBox="1">
              <a:spLocks noChangeArrowheads="1"/>
            </p:cNvSpPr>
            <p:nvPr/>
          </p:nvSpPr>
          <p:spPr bwMode="auto">
            <a:xfrm>
              <a:off x="2060994" y="479758"/>
              <a:ext cx="50914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Typical Vertical Antennas including feed location 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05753" y="2184666"/>
              <a:ext cx="6350" cy="2125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690672" y="3933209"/>
              <a:ext cx="0" cy="97314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654953" y="4281672"/>
              <a:ext cx="144463" cy="17461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grpSp>
          <p:nvGrpSpPr>
            <p:cNvPr id="25608" name="Group 24"/>
            <p:cNvGrpSpPr>
              <a:grpSpLocks/>
            </p:cNvGrpSpPr>
            <p:nvPr/>
          </p:nvGrpSpPr>
          <p:grpSpPr bwMode="auto">
            <a:xfrm>
              <a:off x="602439" y="2191639"/>
              <a:ext cx="145143" cy="2111809"/>
              <a:chOff x="863691" y="1248229"/>
              <a:chExt cx="145143" cy="2111809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928778" y="1247606"/>
                <a:ext cx="0" cy="973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28778" y="2387386"/>
                <a:ext cx="0" cy="973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863691" y="2212768"/>
                <a:ext cx="144462" cy="17461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ym typeface="Arial Bold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7011188" y="581354"/>
              <a:ext cx="144463" cy="17303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018618" y="2206890"/>
              <a:ext cx="0" cy="1609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307417" y="3883225"/>
              <a:ext cx="688976" cy="644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939243" y="3810203"/>
              <a:ext cx="144462" cy="17461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3083706" y="3940372"/>
              <a:ext cx="617539" cy="6175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50558" y="2232289"/>
              <a:ext cx="0" cy="1611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615" name="Picture 2"/>
            <p:cNvPicPr>
              <a:picLocks noChangeAspect="1" noChangeArrowheads="1"/>
            </p:cNvPicPr>
            <p:nvPr/>
          </p:nvPicPr>
          <p:blipFill>
            <a:blip r:embed="rId3"/>
            <a:srcRect l="27219" t="47025" r="62741" b="40475"/>
            <a:stretch>
              <a:fillRect/>
            </a:stretch>
          </p:blipFill>
          <p:spPr bwMode="auto">
            <a:xfrm rot="5400000">
              <a:off x="4381054" y="3906451"/>
              <a:ext cx="352706" cy="24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val 27"/>
            <p:cNvSpPr/>
            <p:nvPr/>
          </p:nvSpPr>
          <p:spPr>
            <a:xfrm>
              <a:off x="4485471" y="4222936"/>
              <a:ext cx="144462" cy="17461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4528333" y="3940352"/>
              <a:ext cx="0" cy="97155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76110" y="2249752"/>
              <a:ext cx="0" cy="2133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619" name="Picture 2"/>
            <p:cNvPicPr>
              <a:picLocks noChangeAspect="1" noChangeArrowheads="1"/>
            </p:cNvPicPr>
            <p:nvPr/>
          </p:nvPicPr>
          <p:blipFill>
            <a:blip r:embed="rId3"/>
            <a:srcRect l="27219" t="47025" r="62741" b="40475"/>
            <a:stretch>
              <a:fillRect/>
            </a:stretch>
          </p:blipFill>
          <p:spPr bwMode="auto">
            <a:xfrm rot="5400000">
              <a:off x="5607490" y="3202525"/>
              <a:ext cx="352706" cy="24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32"/>
            <p:cNvSpPr/>
            <p:nvPr/>
          </p:nvSpPr>
          <p:spPr>
            <a:xfrm>
              <a:off x="5718960" y="4426128"/>
              <a:ext cx="144463" cy="17461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5740392" y="4107827"/>
              <a:ext cx="0" cy="973139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254076" y="2279912"/>
              <a:ext cx="0" cy="2133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177876" y="4419779"/>
              <a:ext cx="144462" cy="17461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>
              <a:off x="7199307" y="4099890"/>
              <a:ext cx="0" cy="97314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995313" y="2089420"/>
              <a:ext cx="538164" cy="406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995313" y="2111644"/>
              <a:ext cx="457201" cy="384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346278" y="2119582"/>
              <a:ext cx="6350" cy="2458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8287540" y="4411842"/>
              <a:ext cx="144463" cy="17461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>
              <a:off x="8308972" y="4091953"/>
              <a:ext cx="0" cy="973139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630" name="Picture 2"/>
            <p:cNvPicPr>
              <a:picLocks noChangeAspect="1" noChangeArrowheads="1"/>
            </p:cNvPicPr>
            <p:nvPr/>
          </p:nvPicPr>
          <p:blipFill>
            <a:blip r:embed="rId3"/>
            <a:srcRect l="27219" t="47025" r="62741" b="40475"/>
            <a:stretch>
              <a:fillRect/>
            </a:stretch>
          </p:blipFill>
          <p:spPr bwMode="auto">
            <a:xfrm rot="5400000">
              <a:off x="8198242" y="2498599"/>
              <a:ext cx="352706" cy="24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1" name="Picture 2"/>
            <p:cNvPicPr>
              <a:picLocks noChangeAspect="1" noChangeArrowheads="1"/>
            </p:cNvPicPr>
            <p:nvPr/>
          </p:nvPicPr>
          <p:blipFill>
            <a:blip r:embed="rId3"/>
            <a:srcRect l="27219" t="47025" r="62741" b="40475"/>
            <a:stretch>
              <a:fillRect/>
            </a:stretch>
          </p:blipFill>
          <p:spPr bwMode="auto">
            <a:xfrm rot="5400000">
              <a:off x="8176519" y="3129955"/>
              <a:ext cx="352706" cy="24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2" name="Picture 2"/>
            <p:cNvPicPr>
              <a:picLocks noChangeAspect="1" noChangeArrowheads="1"/>
            </p:cNvPicPr>
            <p:nvPr/>
          </p:nvPicPr>
          <p:blipFill>
            <a:blip r:embed="rId3"/>
            <a:srcRect l="27219" t="47025" r="62741" b="40475"/>
            <a:stretch>
              <a:fillRect/>
            </a:stretch>
          </p:blipFill>
          <p:spPr bwMode="auto">
            <a:xfrm rot="5400000">
              <a:off x="8183775" y="3775840"/>
              <a:ext cx="352706" cy="24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33" name="Group 58"/>
            <p:cNvGrpSpPr>
              <a:grpSpLocks/>
            </p:cNvGrpSpPr>
            <p:nvPr/>
          </p:nvGrpSpPr>
          <p:grpSpPr bwMode="auto">
            <a:xfrm>
              <a:off x="7953402" y="2414593"/>
              <a:ext cx="380958" cy="439266"/>
              <a:chOff x="5400702" y="3090868"/>
              <a:chExt cx="380958" cy="439266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401464" y="3272088"/>
                <a:ext cx="203201" cy="0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401464" y="3351460"/>
                <a:ext cx="203201" cy="0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507827" y="3354635"/>
                <a:ext cx="3175" cy="176205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503064" y="3091120"/>
                <a:ext cx="3175" cy="176205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5511002" y="3095882"/>
                <a:ext cx="265113" cy="4763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5515764" y="3524490"/>
                <a:ext cx="265114" cy="4763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34" name="Group 61"/>
            <p:cNvGrpSpPr>
              <a:grpSpLocks/>
            </p:cNvGrpSpPr>
            <p:nvPr/>
          </p:nvGrpSpPr>
          <p:grpSpPr bwMode="auto">
            <a:xfrm>
              <a:off x="7953402" y="3033703"/>
              <a:ext cx="380958" cy="439266"/>
              <a:chOff x="5400702" y="3090868"/>
              <a:chExt cx="380958" cy="43926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5401464" y="3272079"/>
                <a:ext cx="203201" cy="0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401464" y="3351451"/>
                <a:ext cx="203201" cy="0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507827" y="3354626"/>
                <a:ext cx="3175" cy="176205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503064" y="3091111"/>
                <a:ext cx="3175" cy="176205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5511002" y="3095873"/>
                <a:ext cx="265113" cy="4763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5515764" y="3524481"/>
                <a:ext cx="265114" cy="4763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35" name="Group 68"/>
            <p:cNvGrpSpPr>
              <a:grpSpLocks/>
            </p:cNvGrpSpPr>
            <p:nvPr/>
          </p:nvGrpSpPr>
          <p:grpSpPr bwMode="auto">
            <a:xfrm>
              <a:off x="7953402" y="3700468"/>
              <a:ext cx="380958" cy="439266"/>
              <a:chOff x="5400702" y="3090868"/>
              <a:chExt cx="380958" cy="439266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5401464" y="3272038"/>
                <a:ext cx="203201" cy="0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401464" y="3351410"/>
                <a:ext cx="203201" cy="0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507827" y="3354585"/>
                <a:ext cx="3175" cy="176205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503064" y="3091070"/>
                <a:ext cx="3175" cy="176205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5511002" y="3095832"/>
                <a:ext cx="265113" cy="4763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5515764" y="3524440"/>
                <a:ext cx="265114" cy="4763"/>
              </a:xfrm>
              <a:prstGeom prst="line">
                <a:avLst/>
              </a:prstGeom>
              <a:ln w="19050">
                <a:solidFill>
                  <a:srgbClr val="3B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34"/>
          <p:cNvSpPr>
            <a:spLocks noChangeArrowheads="1"/>
          </p:cNvSpPr>
          <p:nvPr/>
        </p:nvSpPr>
        <p:spPr bwMode="auto">
          <a:xfrm>
            <a:off x="247650" y="109538"/>
            <a:ext cx="2455863" cy="452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1060" tIns="41060" rIns="41060" bIns="41060" anchor="b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 l="-769" r="769"/>
          <a:stretch>
            <a:fillRect/>
          </a:stretch>
        </p:blipFill>
        <p:spPr bwMode="auto">
          <a:xfrm>
            <a:off x="2060575" y="1238250"/>
            <a:ext cx="498951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897313"/>
            <a:ext cx="44958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585913" y="482600"/>
            <a:ext cx="6153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20M 0.25 Wave Vertical over real ground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34"/>
          <p:cNvSpPr>
            <a:spLocks noChangeArrowheads="1"/>
          </p:cNvSpPr>
          <p:nvPr/>
        </p:nvSpPr>
        <p:spPr bwMode="auto">
          <a:xfrm>
            <a:off x="1071563" y="63500"/>
            <a:ext cx="7239000" cy="4524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1060" tIns="41060" rIns="41060" bIns="41060" anchor="b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Antennas – Low Frequency (160, 80 &amp; 40)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88" y="1239838"/>
            <a:ext cx="3125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338638"/>
            <a:ext cx="4572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740025" y="515938"/>
            <a:ext cx="3903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4-Square 40M Array with Feed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2344738" y="277813"/>
            <a:ext cx="4397375" cy="5905500"/>
            <a:chOff x="21772" y="191350"/>
            <a:chExt cx="4397828" cy="5904650"/>
          </a:xfrm>
        </p:grpSpPr>
        <p:pic>
          <p:nvPicPr>
            <p:cNvPr id="28676" name="Picture 2"/>
            <p:cNvPicPr>
              <a:picLocks noChangeAspect="1" noChangeArrowheads="1"/>
            </p:cNvPicPr>
            <p:nvPr/>
          </p:nvPicPr>
          <p:blipFill>
            <a:blip r:embed="rId3"/>
            <a:srcRect l="32239" t="6944" r="33961" b="17262"/>
            <a:stretch>
              <a:fillRect/>
            </a:stretch>
          </p:blipFill>
          <p:spPr bwMode="auto">
            <a:xfrm>
              <a:off x="21772" y="551543"/>
              <a:ext cx="4397828" cy="5544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Box 2"/>
            <p:cNvSpPr txBox="1">
              <a:spLocks noChangeArrowheads="1"/>
            </p:cNvSpPr>
            <p:nvPr/>
          </p:nvSpPr>
          <p:spPr bwMode="auto">
            <a:xfrm>
              <a:off x="388950" y="191350"/>
              <a:ext cx="3892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15m 2 Element 0.158 Wavelength Yagi</a:t>
              </a:r>
            </a:p>
          </p:txBody>
        </p:sp>
      </p:grp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303588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525" y="3883025"/>
            <a:ext cx="44608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371600"/>
            <a:ext cx="4038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Shape 134"/>
          <p:cNvSpPr>
            <a:spLocks noChangeArrowheads="1"/>
          </p:cNvSpPr>
          <p:nvPr/>
        </p:nvSpPr>
        <p:spPr bwMode="auto">
          <a:xfrm>
            <a:off x="269875" y="155575"/>
            <a:ext cx="2303463" cy="4524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1060" tIns="41060" rIns="41060" bIns="41060" anchor="b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300" y="1077913"/>
            <a:ext cx="265112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83025"/>
            <a:ext cx="40386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1262063" y="609600"/>
            <a:ext cx="67008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20m 3 Element Yagi, Ht 0.5 Wavelength Azimuth and Elevation Plot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619250"/>
            <a:ext cx="4038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700" y="1597025"/>
            <a:ext cx="41529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10000"/>
            <a:ext cx="4343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10000"/>
            <a:ext cx="430688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304800" y="696913"/>
            <a:ext cx="3997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20m 3 Element Yagi, Ht 0.5 Wavelength</a:t>
            </a:r>
          </a:p>
        </p:txBody>
      </p:sp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4905375" y="696913"/>
            <a:ext cx="3997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20m 3 Element Yagi, Ht 1.0 Wavelength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l="32796" t="7143" r="34407" b="16467"/>
          <a:stretch>
            <a:fillRect/>
          </a:stretch>
        </p:blipFill>
        <p:spPr bwMode="auto">
          <a:xfrm>
            <a:off x="228600" y="736600"/>
            <a:ext cx="42672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 l="34024" t="6944" r="34184" b="17659"/>
          <a:stretch>
            <a:fillRect/>
          </a:stretch>
        </p:blipFill>
        <p:spPr bwMode="auto">
          <a:xfrm>
            <a:off x="4876800" y="762000"/>
            <a:ext cx="41370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975350" y="341313"/>
            <a:ext cx="2112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30m 2 Element Yagi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657350" y="341313"/>
            <a:ext cx="2205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20m 2 Element Quad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 l="33858" t="6944" r="34239" b="39285"/>
          <a:stretch>
            <a:fillRect/>
          </a:stretch>
        </p:blipFill>
        <p:spPr bwMode="auto">
          <a:xfrm>
            <a:off x="304800" y="1600200"/>
            <a:ext cx="41513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95275" y="696913"/>
            <a:ext cx="4224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40m 2 Element Yagi, Ht 0.125 Wavelength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/>
          <a:srcRect l="34163" t="6944" r="34378" b="39880"/>
          <a:stretch>
            <a:fillRect/>
          </a:stretch>
        </p:blipFill>
        <p:spPr bwMode="auto">
          <a:xfrm>
            <a:off x="4760913" y="1643063"/>
            <a:ext cx="409257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4759325" y="696913"/>
            <a:ext cx="3997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40m 2 Element Yagi, Ht 0.5 Wavelength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34"/>
          <p:cNvSpPr>
            <a:spLocks noChangeArrowheads="1"/>
          </p:cNvSpPr>
          <p:nvPr/>
        </p:nvSpPr>
        <p:spPr bwMode="auto">
          <a:xfrm>
            <a:off x="268288" y="188913"/>
            <a:ext cx="2379662" cy="452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1060" tIns="41060" rIns="41060" bIns="41060" anchor="b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 l="1344" r="3461"/>
          <a:stretch>
            <a:fillRect/>
          </a:stretch>
        </p:blipFill>
        <p:spPr bwMode="auto">
          <a:xfrm>
            <a:off x="444500" y="1033463"/>
            <a:ext cx="53943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5"/>
          <a:srcRect l="1764" r="2940" b="3999"/>
          <a:stretch>
            <a:fillRect/>
          </a:stretch>
        </p:blipFill>
        <p:spPr bwMode="auto">
          <a:xfrm>
            <a:off x="6218238" y="1981200"/>
            <a:ext cx="2468562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303588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2647950" y="363538"/>
            <a:ext cx="314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Typical Gain Vs. Boom Length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idx="4294967295"/>
          </p:nvPr>
        </p:nvSpPr>
        <p:spPr>
          <a:xfrm>
            <a:off x="571500" y="1295400"/>
            <a:ext cx="3975100" cy="320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31775" indent="-231775" defTabSz="796925">
              <a:lnSpc>
                <a:spcPct val="90000"/>
              </a:lnSpc>
              <a:spcBef>
                <a:spcPts val="1400"/>
              </a:spcBef>
            </a:pPr>
            <a:r>
              <a:rPr lang="en-US" sz="1700" smtClean="0">
                <a:ea typeface="ＭＳ Ｐゴシック" pitchFamily="34" charset="-128"/>
                <a:cs typeface="Arial" charset="0"/>
                <a:sym typeface="Arial" charset="0"/>
              </a:rPr>
              <a:t>	</a:t>
            </a:r>
            <a:r>
              <a:rPr lang="en-US" sz="2300" smtClean="0">
                <a:ea typeface="ＭＳ Ｐゴシック" pitchFamily="34" charset="-128"/>
                <a:cs typeface="Arial" charset="0"/>
                <a:sym typeface="Arial" charset="0"/>
              </a:rPr>
              <a:t>Hexbeam</a:t>
            </a:r>
            <a:r>
              <a:rPr lang="en-US" sz="2300" baseline="26000" smtClean="0">
                <a:ea typeface="ＭＳ Ｐゴシック" pitchFamily="34" charset="-128"/>
                <a:cs typeface="Arial" charset="0"/>
                <a:sym typeface="Arial" charset="0"/>
              </a:rPr>
              <a:t>1</a:t>
            </a:r>
            <a:endParaRPr lang="en-US" sz="2300" smtClean="0">
              <a:ea typeface="ＭＳ Ｐゴシック" pitchFamily="34" charset="-128"/>
              <a:cs typeface="Arial" charset="0"/>
              <a:sym typeface="Arial" charset="0"/>
            </a:endParaRPr>
          </a:p>
          <a:p>
            <a:pPr marL="231775" indent="-231775" defTabSz="796925">
              <a:lnSpc>
                <a:spcPct val="90000"/>
              </a:lnSpc>
              <a:spcBef>
                <a:spcPts val="1400"/>
              </a:spcBef>
            </a:pPr>
            <a:r>
              <a:rPr lang="en-US" sz="2300" smtClean="0">
                <a:ea typeface="ＭＳ Ｐゴシック" pitchFamily="34" charset="-128"/>
                <a:cs typeface="Arial" charset="0"/>
                <a:sym typeface="Arial" charset="0"/>
              </a:rPr>
              <a:t>	Spider beam</a:t>
            </a:r>
            <a:r>
              <a:rPr lang="en-US" sz="2300" baseline="26000" smtClean="0">
                <a:ea typeface="ＭＳ Ｐゴシック" pitchFamily="34" charset="-128"/>
                <a:cs typeface="Arial" charset="0"/>
                <a:sym typeface="Arial" charset="0"/>
              </a:rPr>
              <a:t>2</a:t>
            </a:r>
            <a:r>
              <a:rPr lang="en-US" sz="2300" smtClean="0">
                <a:ea typeface="ＭＳ Ｐゴシック" pitchFamily="34" charset="-128"/>
                <a:cs typeface="Arial" charset="0"/>
                <a:sym typeface="Arial" charset="0"/>
              </a:rPr>
              <a:t> </a:t>
            </a:r>
          </a:p>
          <a:p>
            <a:pPr marL="231775" indent="-231775" defTabSz="796925">
              <a:lnSpc>
                <a:spcPct val="90000"/>
              </a:lnSpc>
              <a:spcBef>
                <a:spcPts val="1400"/>
              </a:spcBef>
            </a:pPr>
            <a:r>
              <a:rPr lang="en-US" sz="2300" smtClean="0">
                <a:ea typeface="ＭＳ Ｐゴシック" pitchFamily="34" charset="-128"/>
                <a:cs typeface="Arial" charset="0"/>
                <a:sym typeface="Arial" charset="0"/>
              </a:rPr>
              <a:t>	Log periodic</a:t>
            </a:r>
            <a:r>
              <a:rPr lang="en-US" sz="2300" baseline="26000" smtClean="0">
                <a:ea typeface="ＭＳ Ｐゴシック" pitchFamily="34" charset="-128"/>
                <a:cs typeface="Arial" charset="0"/>
                <a:sym typeface="Arial" charset="0"/>
              </a:rPr>
              <a:t>3</a:t>
            </a:r>
            <a:r>
              <a:rPr lang="en-US" sz="2300" smtClean="0">
                <a:ea typeface="ＭＳ Ｐゴシック" pitchFamily="34" charset="-128"/>
                <a:cs typeface="Arial" charset="0"/>
                <a:sym typeface="Arial" charset="0"/>
              </a:rPr>
              <a:t>   </a:t>
            </a:r>
          </a:p>
          <a:p>
            <a:pPr marL="231775" indent="-231775" defTabSz="796925">
              <a:lnSpc>
                <a:spcPct val="90000"/>
              </a:lnSpc>
              <a:spcBef>
                <a:spcPts val="1400"/>
              </a:spcBef>
            </a:pPr>
            <a:r>
              <a:rPr lang="en-US" sz="2300" smtClean="0">
                <a:ea typeface="ＭＳ Ｐゴシック" pitchFamily="34" charset="-128"/>
                <a:cs typeface="Arial" charset="0"/>
                <a:sym typeface="Arial" charset="0"/>
              </a:rPr>
              <a:t>	Quad</a:t>
            </a:r>
            <a:r>
              <a:rPr lang="en-US" sz="2300" baseline="26000" smtClean="0">
                <a:ea typeface="ＭＳ Ｐゴシック" pitchFamily="34" charset="-128"/>
                <a:cs typeface="Arial" charset="0"/>
                <a:sym typeface="Arial" charset="0"/>
              </a:rPr>
              <a:t>4</a:t>
            </a:r>
            <a:r>
              <a:rPr lang="en-US" sz="2300" smtClean="0">
                <a:ea typeface="ＭＳ Ｐゴシック" pitchFamily="34" charset="-128"/>
                <a:cs typeface="Arial" charset="0"/>
                <a:sym typeface="Arial" charset="0"/>
              </a:rPr>
              <a:t> </a:t>
            </a:r>
          </a:p>
          <a:p>
            <a:pPr marL="231775" indent="-231775" defTabSz="796925">
              <a:lnSpc>
                <a:spcPct val="90000"/>
              </a:lnSpc>
              <a:spcBef>
                <a:spcPts val="1400"/>
              </a:spcBef>
            </a:pPr>
            <a:r>
              <a:rPr lang="en-US" sz="2300" smtClean="0">
                <a:ea typeface="ＭＳ Ｐゴシック" pitchFamily="34" charset="-128"/>
                <a:cs typeface="Arial" charset="0"/>
                <a:sym typeface="Arial" charset="0"/>
              </a:rPr>
              <a:t>	Multiband  Yagi</a:t>
            </a:r>
            <a:r>
              <a:rPr lang="en-US" sz="2300" baseline="26000" smtClean="0">
                <a:ea typeface="ＭＳ Ｐゴシック" pitchFamily="34" charset="-128"/>
                <a:cs typeface="Arial" charset="0"/>
                <a:sym typeface="Arial" charset="0"/>
              </a:rPr>
              <a:t>5</a:t>
            </a:r>
          </a:p>
          <a:p>
            <a:pPr marL="231775" indent="-231775" defTabSz="796925">
              <a:lnSpc>
                <a:spcPct val="90000"/>
              </a:lnSpc>
              <a:spcBef>
                <a:spcPts val="1400"/>
              </a:spcBef>
            </a:pPr>
            <a:r>
              <a:rPr lang="en-US" sz="2300" smtClean="0">
                <a:ea typeface="ＭＳ Ｐゴシック" pitchFamily="34" charset="-128"/>
                <a:cs typeface="Arial" charset="0"/>
                <a:sym typeface="Arial" charset="0"/>
              </a:rPr>
              <a:t>       Trap antenna</a:t>
            </a:r>
          </a:p>
        </p:txBody>
      </p:sp>
      <p:pic>
        <p:nvPicPr>
          <p:cNvPr id="35843" name="image1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9513" y="806450"/>
            <a:ext cx="1928812" cy="14827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5844" name="image17.png"/>
          <p:cNvPicPr>
            <a:picLocks noChangeAspect="1" noChangeArrowheads="1"/>
          </p:cNvPicPr>
          <p:nvPr/>
        </p:nvPicPr>
        <p:blipFill>
          <a:blip r:embed="rId4"/>
          <a:srcRect l="4221" t="19070" r="54837" b="14796"/>
          <a:stretch>
            <a:fillRect/>
          </a:stretch>
        </p:blipFill>
        <p:spPr bwMode="auto">
          <a:xfrm>
            <a:off x="7321550" y="860425"/>
            <a:ext cx="1354138" cy="14017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5845" name="image18.png"/>
          <p:cNvPicPr>
            <a:picLocks noChangeAspect="1"/>
          </p:cNvPicPr>
          <p:nvPr/>
        </p:nvPicPr>
        <p:blipFill>
          <a:blip r:embed="rId5"/>
          <a:srcRect l="22354" t="1091" r="6145" b="4654"/>
          <a:stretch>
            <a:fillRect/>
          </a:stretch>
        </p:blipFill>
        <p:spPr bwMode="auto">
          <a:xfrm>
            <a:off x="5026025" y="2636838"/>
            <a:ext cx="1874838" cy="1631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5846" name="Shape 143"/>
          <p:cNvSpPr>
            <a:spLocks noChangeArrowheads="1"/>
          </p:cNvSpPr>
          <p:nvPr/>
        </p:nvSpPr>
        <p:spPr bwMode="auto">
          <a:xfrm>
            <a:off x="5040313" y="2058988"/>
            <a:ext cx="234950" cy="2270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5847" name="Shape 144"/>
          <p:cNvSpPr>
            <a:spLocks noChangeArrowheads="1"/>
          </p:cNvSpPr>
          <p:nvPr/>
        </p:nvSpPr>
        <p:spPr bwMode="auto">
          <a:xfrm>
            <a:off x="7372350" y="2043113"/>
            <a:ext cx="234950" cy="2270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35848" name="Group 2"/>
          <p:cNvGrpSpPr>
            <a:grpSpLocks/>
          </p:cNvGrpSpPr>
          <p:nvPr/>
        </p:nvGrpSpPr>
        <p:grpSpPr bwMode="auto">
          <a:xfrm>
            <a:off x="7089775" y="2757488"/>
            <a:ext cx="1878013" cy="1517650"/>
            <a:chOff x="5013768" y="4652953"/>
            <a:chExt cx="1878201" cy="1517002"/>
          </a:xfrm>
        </p:grpSpPr>
        <p:pic>
          <p:nvPicPr>
            <p:cNvPr id="35855" name="image20.png"/>
            <p:cNvPicPr>
              <a:picLocks noChangeAspect="1"/>
            </p:cNvPicPr>
            <p:nvPr/>
          </p:nvPicPr>
          <p:blipFill>
            <a:blip r:embed="rId6"/>
            <a:srcRect l="6400" t="1241" r="10399" b="47330"/>
            <a:stretch>
              <a:fillRect/>
            </a:stretch>
          </p:blipFill>
          <p:spPr bwMode="auto">
            <a:xfrm>
              <a:off x="5013768" y="4652953"/>
              <a:ext cx="1878201" cy="1517002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35856" name="Shape 145"/>
            <p:cNvSpPr>
              <a:spLocks noChangeArrowheads="1"/>
            </p:cNvSpPr>
            <p:nvPr/>
          </p:nvSpPr>
          <p:spPr bwMode="auto">
            <a:xfrm>
              <a:off x="5058456" y="5911169"/>
              <a:ext cx="234951" cy="22698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rIns="45719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35849" name="Shape 146"/>
          <p:cNvSpPr>
            <a:spLocks noChangeArrowheads="1"/>
          </p:cNvSpPr>
          <p:nvPr/>
        </p:nvSpPr>
        <p:spPr bwMode="auto">
          <a:xfrm>
            <a:off x="5081588" y="3965575"/>
            <a:ext cx="234950" cy="2270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5850" name="Group 1"/>
          <p:cNvGrpSpPr>
            <a:grpSpLocks/>
          </p:cNvGrpSpPr>
          <p:nvPr/>
        </p:nvGrpSpPr>
        <p:grpSpPr bwMode="auto">
          <a:xfrm>
            <a:off x="5054600" y="4640263"/>
            <a:ext cx="1857375" cy="1573212"/>
            <a:chOff x="2520936" y="3697267"/>
            <a:chExt cx="1857375" cy="1572578"/>
          </a:xfrm>
        </p:grpSpPr>
        <p:pic>
          <p:nvPicPr>
            <p:cNvPr id="35853" name="image19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20936" y="3697267"/>
              <a:ext cx="1857375" cy="157257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35854" name="Shape 147"/>
            <p:cNvSpPr>
              <a:spLocks noChangeArrowheads="1"/>
            </p:cNvSpPr>
            <p:nvPr/>
          </p:nvSpPr>
          <p:spPr bwMode="auto">
            <a:xfrm>
              <a:off x="2538413" y="5027612"/>
              <a:ext cx="234951" cy="22698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rIns="45719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35851" name="TextBox 13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35852" name="TextBox 15"/>
          <p:cNvSpPr txBox="1">
            <a:spLocks noChangeArrowheads="1"/>
          </p:cNvSpPr>
          <p:nvPr/>
        </p:nvSpPr>
        <p:spPr bwMode="auto">
          <a:xfrm>
            <a:off x="2384425" y="366713"/>
            <a:ext cx="404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Typical Multi-Band Beam Antennas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93"/>
          <p:cNvSpPr>
            <a:spLocks noChangeArrowheads="1"/>
          </p:cNvSpPr>
          <p:nvPr/>
        </p:nvSpPr>
        <p:spPr bwMode="auto">
          <a:xfrm>
            <a:off x="3678238" y="762000"/>
            <a:ext cx="5191125" cy="532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en-US" sz="2000">
                <a:latin typeface="Arial" charset="0"/>
                <a:cs typeface="Arial" charset="0"/>
                <a:sym typeface="Arial" charset="0"/>
              </a:rPr>
              <a:t>First licensed in 1951 as WN2HQL and has been a serious DXer since 1954. Formally W2HQL, WA6TGY, W6FZJ and W1JAA.</a:t>
            </a:r>
          </a:p>
          <a:p>
            <a:endParaRPr lang="en-US" sz="2000">
              <a:latin typeface="Arial" charset="0"/>
              <a:cs typeface="Arial" charset="0"/>
              <a:sym typeface="Arial" charset="0"/>
            </a:endParaRPr>
          </a:p>
          <a:p>
            <a:r>
              <a:rPr lang="en-US" sz="2000">
                <a:latin typeface="Arial" charset="0"/>
                <a:cs typeface="Arial" charset="0"/>
                <a:sym typeface="Arial" charset="0"/>
              </a:rPr>
              <a:t>Top of the DXCC Honor Roll with 391/340 total, DXCC Challenge 3150. Satellite DXCC, and 11-band DXCC (160 through 6 meters including 60 Meters). </a:t>
            </a:r>
          </a:p>
          <a:p>
            <a:endParaRPr lang="en-US" sz="2000">
              <a:latin typeface="Arial" charset="0"/>
              <a:cs typeface="Arial" charset="0"/>
              <a:sym typeface="Arial" charset="0"/>
            </a:endParaRPr>
          </a:p>
          <a:p>
            <a:r>
              <a:rPr lang="en-US" sz="2000">
                <a:latin typeface="Arial" charset="0"/>
                <a:cs typeface="Arial" charset="0"/>
                <a:sym typeface="Arial" charset="0"/>
              </a:rPr>
              <a:t>DXpeditions in 1957 as W2HQL/KC4 (Navassa I.) and as VP2VB in 1958 with Danny Weil.   </a:t>
            </a:r>
          </a:p>
          <a:p>
            <a:endParaRPr lang="en-US" sz="2000">
              <a:latin typeface="Arial" charset="0"/>
              <a:cs typeface="Arial" charset="0"/>
              <a:sym typeface="Arial" charset="0"/>
            </a:endParaRPr>
          </a:p>
          <a:p>
            <a:r>
              <a:rPr lang="en-US" sz="2000">
                <a:latin typeface="Arial" charset="0"/>
                <a:cs typeface="Arial" charset="0"/>
                <a:sym typeface="Arial" charset="0"/>
              </a:rPr>
              <a:t>Member of the YCCC Contest Club. Life member of ARRL and AMSAT. Over 135 published articles. DX Hall of Fame (2014).</a:t>
            </a:r>
            <a:r>
              <a:rPr lang="en-US" sz="200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)</a:t>
            </a:r>
          </a:p>
          <a:p>
            <a:endParaRPr lang="en-US" sz="2000" i="1">
              <a:solidFill>
                <a:srgbClr val="FFFF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6387" name="imag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3297238" cy="2465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4010025" y="6332538"/>
            <a:ext cx="226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April 2015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666750" y="960438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Joe Reisert, W1JR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4294967295"/>
          </p:nvPr>
        </p:nvSpPr>
        <p:spPr>
          <a:xfrm>
            <a:off x="723900" y="1644650"/>
            <a:ext cx="4038600" cy="22288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1" indent="0">
              <a:lnSpc>
                <a:spcPct val="90000"/>
              </a:lnSpc>
              <a:spcBef>
                <a:spcPts val="1400"/>
              </a:spcBef>
              <a:buFontTx/>
              <a:buNone/>
              <a:defRPr sz="1800"/>
            </a:pPr>
            <a:r>
              <a:rPr sz="2400" dirty="0" smtClean="0">
                <a:ea typeface="Arial"/>
                <a:cs typeface="Arial"/>
                <a:sym typeface="Arial"/>
              </a:rPr>
              <a:t>SteppIR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400" dirty="0" smtClean="0">
                <a:ea typeface="Arial"/>
                <a:cs typeface="Arial"/>
                <a:sym typeface="Arial"/>
              </a:rPr>
              <a:t> Many </a:t>
            </a:r>
            <a:r>
              <a:rPr sz="2400" dirty="0">
                <a:ea typeface="Arial"/>
                <a:cs typeface="Arial"/>
                <a:sym typeface="Arial"/>
              </a:rPr>
              <a:t>frequencies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400" dirty="0">
                <a:ea typeface="Arial"/>
                <a:cs typeface="Arial"/>
                <a:sym typeface="Arial"/>
              </a:rPr>
              <a:t> </a:t>
            </a:r>
            <a:r>
              <a:rPr sz="2400" dirty="0" smtClean="0">
                <a:ea typeface="Arial"/>
                <a:cs typeface="Arial"/>
                <a:sym typeface="Arial"/>
              </a:rPr>
              <a:t>Optimum </a:t>
            </a:r>
            <a:r>
              <a:rPr sz="2400" dirty="0">
                <a:ea typeface="Arial"/>
                <a:cs typeface="Arial"/>
                <a:sym typeface="Arial"/>
              </a:rPr>
              <a:t>performance</a:t>
            </a:r>
          </a:p>
        </p:txBody>
      </p:sp>
      <p:pic>
        <p:nvPicPr>
          <p:cNvPr id="36867" name="image21.jpeg" descr="Yoshiki-Ato-JH1OBS-DB42-cover-of-cq-magaz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1604963"/>
            <a:ext cx="2914650" cy="2905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3197225" y="366713"/>
            <a:ext cx="2576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Adjustable  Yagi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156"/>
          <p:cNvSpPr>
            <a:spLocks noGrp="1"/>
          </p:cNvSpPr>
          <p:nvPr>
            <p:ph type="body" idx="4294967295"/>
          </p:nvPr>
        </p:nvSpPr>
        <p:spPr bwMode="auto">
          <a:xfrm>
            <a:off x="554038" y="1450975"/>
            <a:ext cx="6380162" cy="280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622300" lvl="1" indent="-222250" defTabSz="765175">
              <a:spcBef>
                <a:spcPts val="700"/>
              </a:spcBef>
            </a:pPr>
            <a:r>
              <a:rPr lang="en-US" sz="2000" smtClean="0">
                <a:ea typeface="ＭＳ Ｐゴシック" pitchFamily="34" charset="-128"/>
                <a:cs typeface="Arial" charset="0"/>
                <a:sym typeface="Arial" charset="0"/>
              </a:rPr>
              <a:t>Dipoles/Loops (as high as possible)</a:t>
            </a:r>
          </a:p>
          <a:p>
            <a:pPr marL="622300" lvl="1" indent="-222250" defTabSz="765175">
              <a:spcBef>
                <a:spcPts val="700"/>
              </a:spcBef>
            </a:pPr>
            <a:r>
              <a:rPr lang="en-US" sz="2000" smtClean="0">
                <a:ea typeface="ＭＳ Ｐゴシック" pitchFamily="34" charset="-128"/>
                <a:cs typeface="Arial" charset="0"/>
                <a:sym typeface="Arial" charset="0"/>
              </a:rPr>
              <a:t>Inverted “V” Dipoles </a:t>
            </a:r>
          </a:p>
          <a:p>
            <a:pPr marL="622300" lvl="1" indent="-222250" defTabSz="765175">
              <a:spcBef>
                <a:spcPts val="700"/>
              </a:spcBef>
            </a:pPr>
            <a:r>
              <a:rPr lang="en-US" sz="2000" smtClean="0">
                <a:ea typeface="ＭＳ Ｐゴシック" pitchFamily="34" charset="-128"/>
                <a:cs typeface="Arial" charset="0"/>
                <a:sym typeface="Arial" charset="0"/>
              </a:rPr>
              <a:t>Verticals with many radials</a:t>
            </a:r>
          </a:p>
          <a:p>
            <a:pPr marL="622300" lvl="1" indent="-222250" defTabSz="765175">
              <a:spcBef>
                <a:spcPts val="700"/>
              </a:spcBef>
            </a:pPr>
            <a:r>
              <a:rPr lang="en-US" sz="2000" smtClean="0">
                <a:ea typeface="ＭＳ Ｐゴシック" pitchFamily="34" charset="-128"/>
                <a:cs typeface="Arial" charset="0"/>
                <a:sym typeface="Arial" charset="0"/>
              </a:rPr>
              <a:t>Inverted “L”</a:t>
            </a:r>
          </a:p>
          <a:p>
            <a:pPr marL="622300" lvl="1" indent="-222250" defTabSz="765175">
              <a:spcBef>
                <a:spcPts val="700"/>
              </a:spcBef>
            </a:pPr>
            <a:r>
              <a:rPr lang="en-US" sz="2000" smtClean="0">
                <a:ea typeface="ＭＳ Ｐゴシック" pitchFamily="34" charset="-128"/>
                <a:cs typeface="Arial" charset="0"/>
                <a:sym typeface="Arial" charset="0"/>
              </a:rPr>
              <a:t>Loaded Towers</a:t>
            </a:r>
          </a:p>
        </p:txBody>
      </p:sp>
      <p:pic>
        <p:nvPicPr>
          <p:cNvPr id="37891" name="image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1289050"/>
            <a:ext cx="2397125" cy="3295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108200" y="366713"/>
            <a:ext cx="4576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Typical LF Transmit Antennas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92113" y="833438"/>
            <a:ext cx="94440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Typical Impedance Matching Networks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	- Gamma Match</a:t>
            </a:r>
          </a:p>
          <a:p>
            <a:r>
              <a:rPr lang="en-US">
                <a:solidFill>
                  <a:srgbClr val="000000"/>
                </a:solidFill>
              </a:rPr>
              <a:t>	- Tee Match</a:t>
            </a:r>
          </a:p>
          <a:p>
            <a:r>
              <a:rPr lang="en-US">
                <a:solidFill>
                  <a:srgbClr val="000000"/>
                </a:solidFill>
              </a:rPr>
              <a:t>	- Beta Match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 l="36032" t="18230" r="37308" b="28125"/>
          <a:stretch>
            <a:fillRect/>
          </a:stretch>
        </p:blipFill>
        <p:spPr bwMode="auto">
          <a:xfrm>
            <a:off x="2351088" y="1065213"/>
            <a:ext cx="444023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275013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916113" y="479425"/>
            <a:ext cx="66309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Impedance Matching, Antenna Tuners and VSWR Meters</a:t>
            </a:r>
          </a:p>
          <a:p>
            <a:r>
              <a:rPr lang="en-US" sz="1600">
                <a:solidFill>
                  <a:srgbClr val="000000"/>
                </a:solidFill>
              </a:rPr>
              <a:t>                                     (I’m  not an artist!)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64"/>
          <p:cNvSpPr>
            <a:spLocks noGrp="1"/>
          </p:cNvSpPr>
          <p:nvPr>
            <p:ph type="body" idx="4294967295"/>
          </p:nvPr>
        </p:nvSpPr>
        <p:spPr bwMode="auto">
          <a:xfrm>
            <a:off x="0" y="1263650"/>
            <a:ext cx="6477000" cy="2530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lvl="1" indent="-222250">
              <a:spcBef>
                <a:spcPts val="800"/>
              </a:spcBef>
            </a:pPr>
            <a:r>
              <a:rPr lang="en-US" sz="2000" smtClean="0">
                <a:ea typeface="ＭＳ Ｐゴシック" pitchFamily="34" charset="-128"/>
                <a:cs typeface="Arial" charset="0"/>
                <a:sym typeface="Arial" charset="0"/>
              </a:rPr>
              <a:t>Beverages</a:t>
            </a:r>
          </a:p>
          <a:p>
            <a:pPr lvl="1" indent="-222250">
              <a:spcBef>
                <a:spcPts val="800"/>
              </a:spcBef>
            </a:pPr>
            <a:r>
              <a:rPr lang="en-US" sz="2000" smtClean="0">
                <a:ea typeface="ＭＳ Ｐゴシック" pitchFamily="34" charset="-128"/>
                <a:cs typeface="Arial" charset="0"/>
                <a:sym typeface="Arial" charset="0"/>
              </a:rPr>
              <a:t>Loops (ground-dependent antennas)</a:t>
            </a:r>
          </a:p>
          <a:p>
            <a:pPr lvl="1" indent="-222250">
              <a:spcBef>
                <a:spcPts val="800"/>
              </a:spcBef>
            </a:pPr>
            <a:r>
              <a:rPr lang="en-US" sz="2000" smtClean="0">
                <a:ea typeface="ＭＳ Ｐゴシック" pitchFamily="34" charset="-128"/>
                <a:cs typeface="Arial" charset="0"/>
                <a:sym typeface="Arial" charset="0"/>
              </a:rPr>
              <a:t>Flag/pennants (ground-independent antennas)</a:t>
            </a:r>
          </a:p>
          <a:p>
            <a:pPr lvl="1" indent="-222250">
              <a:spcBef>
                <a:spcPts val="800"/>
              </a:spcBef>
            </a:pPr>
            <a:r>
              <a:rPr lang="en-US" sz="2000" smtClean="0">
                <a:ea typeface="ＭＳ Ｐゴシック" pitchFamily="34" charset="-128"/>
                <a:cs typeface="Arial" charset="0"/>
                <a:sym typeface="Arial" charset="0"/>
              </a:rPr>
              <a:t>3, 4 &amp; 8 Element short vertical arrays</a:t>
            </a:r>
          </a:p>
          <a:p>
            <a:pPr lvl="1" indent="-222250">
              <a:spcBef>
                <a:spcPts val="800"/>
              </a:spcBef>
            </a:pPr>
            <a:r>
              <a:rPr lang="en-US" sz="2000" smtClean="0">
                <a:ea typeface="ＭＳ Ｐゴシック" pitchFamily="34" charset="-128"/>
                <a:cs typeface="Arial" charset="0"/>
                <a:sym typeface="Arial" charset="0"/>
              </a:rPr>
              <a:t>Front end protectors</a:t>
            </a:r>
          </a:p>
        </p:txBody>
      </p:sp>
      <p:pic>
        <p:nvPicPr>
          <p:cNvPr id="40963" name="image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397000"/>
            <a:ext cx="2743200" cy="2057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2413000" y="366713"/>
            <a:ext cx="398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Typical Receive Antennas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090613"/>
            <a:ext cx="29241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3970338"/>
            <a:ext cx="40354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00" y="1468438"/>
            <a:ext cx="40386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3900" y="3968750"/>
            <a:ext cx="4419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3289300" y="6245225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1281113" y="366713"/>
            <a:ext cx="6851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Azimuth and Elevation Plots of 300’ Beverage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71913"/>
            <a:ext cx="44196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3871913"/>
            <a:ext cx="403701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375" y="990600"/>
            <a:ext cx="274002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371600"/>
            <a:ext cx="403383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1266825" y="366713"/>
            <a:ext cx="702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Azimuth and Elevation Plots of 1000’ Beverage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70325"/>
            <a:ext cx="4419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3871913"/>
            <a:ext cx="40481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990600"/>
            <a:ext cx="318293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5825" y="1371600"/>
            <a:ext cx="37623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1281113" y="366713"/>
            <a:ext cx="643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Azimuth and Elevation Plots of K9AY Loop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Mechanical Considerations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1. Structural Evaluation of Yagi Element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2. Mechanical vibrations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3. Aerodynamic Balancing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4. Tower considerations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5. Insulators and guy lines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6. Animal and Human considerations</a:t>
            </a:r>
          </a:p>
          <a:p>
            <a:endParaRPr lang="en-US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900113" y="855663"/>
            <a:ext cx="7286625" cy="73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Alternative designs.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/>
            </a:r>
            <a:br>
              <a:rPr lang="en-US">
                <a:solidFill>
                  <a:srgbClr val="000000"/>
                </a:solidFill>
                <a:latin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</a:rPr>
              <a:t>-Modify an existing design</a:t>
            </a:r>
          </a:p>
          <a:p>
            <a:endParaRPr lang="en-US">
              <a:solidFill>
                <a:srgbClr val="000000"/>
              </a:solidFill>
              <a:latin typeface="Arial" charset="0"/>
            </a:endParaRP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-Rebuild a junked antenna</a:t>
            </a:r>
          </a:p>
          <a:p>
            <a:endParaRPr lang="en-US">
              <a:solidFill>
                <a:srgbClr val="000000"/>
              </a:solidFill>
              <a:latin typeface="Arial" charset="0"/>
            </a:endParaRP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-Good candidates for mods. are: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  Cushcraft 40-2CD, XM-240, 50-5S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  Hygain VB-66DX (6 meter 6 EL)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  MFJ 1792 80/40 Vertical</a:t>
            </a:r>
          </a:p>
          <a:p>
            <a:endParaRPr lang="en-US">
              <a:solidFill>
                <a:srgbClr val="000000"/>
              </a:solidFill>
              <a:latin typeface="Arial" charset="0"/>
            </a:endParaRPr>
          </a:p>
          <a:p>
            <a:endParaRPr lang="en-US">
              <a:solidFill>
                <a:srgbClr val="000000"/>
              </a:solidFill>
              <a:latin typeface="Arial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body" idx="4294967295"/>
          </p:nvPr>
        </p:nvSpPr>
        <p:spPr>
          <a:xfrm>
            <a:off x="365125" y="1081088"/>
            <a:ext cx="8169275" cy="46672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400" b="1" smtClean="0">
                <a:ea typeface="ＭＳ Ｐゴシック" pitchFamily="34" charset="-128"/>
                <a:cs typeface="Arial" charset="0"/>
                <a:sym typeface="Arial" charset="0"/>
              </a:rPr>
              <a:t>General antenna characteristics 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Antennas are the best investment in your station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Efficient antennas are likely to be narrow-band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Reliability can be as important as performance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Requirements related to effective designs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Pattern matching propagation path to DX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Impedance matching techniques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Baluns and chokes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Transmission line losses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Receiving antennas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Lightning and static protection</a:t>
            </a: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</a:pPr>
            <a:endParaRPr lang="en-US" sz="2400" smtClean="0">
              <a:ea typeface="ＭＳ Ｐゴシック" pitchFamily="34" charset="-128"/>
              <a:cs typeface="Arial" charset="0"/>
              <a:sym typeface="Arial" charset="0"/>
            </a:endParaRPr>
          </a:p>
          <a:p>
            <a:pPr marL="117475" lvl="1" indent="339725">
              <a:lnSpc>
                <a:spcPct val="65000"/>
              </a:lnSpc>
              <a:spcBef>
                <a:spcPts val="1400"/>
              </a:spcBef>
              <a:buFontTx/>
              <a:buNone/>
            </a:pPr>
            <a:endParaRPr lang="en-US" sz="2400" smtClean="0">
              <a:ea typeface="ＭＳ Ｐゴシック" pitchFamily="34" charset="-128"/>
              <a:cs typeface="Arial" charset="0"/>
              <a:sym typeface="Arial" charset="0"/>
            </a:endParaRPr>
          </a:p>
        </p:txBody>
      </p:sp>
      <p:sp>
        <p:nvSpPr>
          <p:cNvPr id="18435" name="Shape 124"/>
          <p:cNvSpPr>
            <a:spLocks noChangeArrowheads="1"/>
          </p:cNvSpPr>
          <p:nvPr/>
        </p:nvSpPr>
        <p:spPr bwMode="auto">
          <a:xfrm>
            <a:off x="609600" y="487363"/>
            <a:ext cx="5184775" cy="4270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1060" tIns="41060" rIns="41060" bIns="41060" anchor="b">
            <a:spAutoFit/>
          </a:bodyPr>
          <a:lstStyle/>
          <a:p>
            <a:pPr defTabSz="81280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Antennas and Transmission Lines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68338"/>
            <a:ext cx="8728075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8463" y="4716463"/>
            <a:ext cx="696912" cy="349250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3375" y="4695825"/>
            <a:ext cx="8270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+mn-lt"/>
                <a:ea typeface="Arial Bold"/>
                <a:cs typeface="Arial Bold"/>
                <a:sym typeface="Arial Bold"/>
              </a:rPr>
              <a:t>0.25</a:t>
            </a:r>
            <a:endParaRPr lang="en-US" sz="1800" kern="0" dirty="0">
              <a:solidFill>
                <a:sysClr val="windowText" lastClr="000000"/>
              </a:solidFill>
              <a:latin typeface="+mn-lt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788988"/>
            <a:ext cx="3941763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3681413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485775" y="492125"/>
            <a:ext cx="4778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Construction of the improved broadband balun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138" y="5921375"/>
            <a:ext cx="3962400" cy="217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grpSp>
        <p:nvGrpSpPr>
          <p:cNvPr id="47110" name="Group 24"/>
          <p:cNvGrpSpPr>
            <a:grpSpLocks/>
          </p:cNvGrpSpPr>
          <p:nvPr/>
        </p:nvGrpSpPr>
        <p:grpSpPr bwMode="auto">
          <a:xfrm>
            <a:off x="5619750" y="2838450"/>
            <a:ext cx="3009900" cy="587375"/>
            <a:chOff x="5457373" y="2728686"/>
            <a:chExt cx="2293257" cy="377371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5457373" y="2917372"/>
              <a:ext cx="2293257" cy="142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7766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290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14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338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862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386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910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434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958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82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00687" y="2728686"/>
              <a:ext cx="130629" cy="377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ym typeface="Arial Bold"/>
              </a:endParaRPr>
            </a:p>
          </p:txBody>
        </p:sp>
      </p:grpSp>
      <p:sp>
        <p:nvSpPr>
          <p:cNvPr id="47111" name="TextBox 1"/>
          <p:cNvSpPr txBox="1">
            <a:spLocks noChangeArrowheads="1"/>
          </p:cNvSpPr>
          <p:nvPr/>
        </p:nvSpPr>
        <p:spPr bwMode="auto">
          <a:xfrm>
            <a:off x="5619750" y="450850"/>
            <a:ext cx="318611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Ferrite Bead Choke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l="21753" t="8333" r="23029" b="36707"/>
          <a:stretch>
            <a:fillRect/>
          </a:stretch>
        </p:blipFill>
        <p:spPr bwMode="auto">
          <a:xfrm>
            <a:off x="73025" y="0"/>
            <a:ext cx="8999538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522288" y="522288"/>
            <a:ext cx="7221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W1JR Balun/Choke 2.4” OD 12 Turns RG-303 on Type 61 Material Toroid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275013" y="6332538"/>
            <a:ext cx="203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20638" t="8134" r="24255" b="36508"/>
          <a:stretch>
            <a:fillRect/>
          </a:stretch>
        </p:blipFill>
        <p:spPr bwMode="auto">
          <a:xfrm>
            <a:off x="14288" y="0"/>
            <a:ext cx="91440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973138" y="522288"/>
            <a:ext cx="6835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W1JR Balun 2.4” OD Toroid, 12 Turns of RG303 on Type 43 Material 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275013" y="6332538"/>
            <a:ext cx="203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 l="20526" t="6746" r="23586" b="35715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2108200" y="366713"/>
            <a:ext cx="436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W2DU Unadilla using 50 Ferrite Beads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 l="20638" t="8731" r="23029" b="35316"/>
          <a:stretch>
            <a:fillRect/>
          </a:stretch>
        </p:blipFill>
        <p:spPr bwMode="auto">
          <a:xfrm>
            <a:off x="0" y="14288"/>
            <a:ext cx="91440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1408113" y="522288"/>
            <a:ext cx="5448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W1HIS Bead Choke 8x1” + 8x1/2” OD Type 31 Material</a:t>
            </a: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3275013" y="6332538"/>
            <a:ext cx="203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l="21194" t="7341" r="22583" b="36905"/>
          <a:stretch>
            <a:fillRect/>
          </a:stretch>
        </p:blipFill>
        <p:spPr bwMode="auto">
          <a:xfrm>
            <a:off x="0" y="14288"/>
            <a:ext cx="91440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1944688" y="522288"/>
            <a:ext cx="4884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Solenoid Choke 3.5” Diameter, 25 Turns RG-8X  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3275013" y="6332538"/>
            <a:ext cx="203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169"/>
          <p:cNvSpPr>
            <a:spLocks noGrp="1"/>
          </p:cNvSpPr>
          <p:nvPr>
            <p:ph type="body" idx="4294967295"/>
          </p:nvPr>
        </p:nvSpPr>
        <p:spPr bwMode="auto">
          <a:xfrm>
            <a:off x="292100" y="2333625"/>
            <a:ext cx="5422900" cy="2339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117475" lvl="1" indent="339725">
              <a:lnSpc>
                <a:spcPct val="60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Grounding towers and antennas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Nearby lightning strike protection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Shock hazard mitigation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Audio ground loop reduction</a:t>
            </a:r>
          </a:p>
        </p:txBody>
      </p:sp>
      <p:pic>
        <p:nvPicPr>
          <p:cNvPr id="53251" name="image2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7988" y="2033588"/>
            <a:ext cx="3340100" cy="2165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2627313" y="696913"/>
            <a:ext cx="407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Grounding Considerations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325" y="973138"/>
            <a:ext cx="7939088" cy="5846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Antenna Modeling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1. Harvard Thesis by I. Larry Morris</a:t>
            </a:r>
            <a:endParaRPr lang="en-US" kern="0" dirty="0">
              <a:solidFill>
                <a:sysClr val="windowText" lastClr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W2PV work with Morris thesis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NEC (Numerical Electrical Code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MININEC (Scaled down NEC)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YO, MN &amp; AO by Brian </a:t>
            </a:r>
            <a:r>
              <a:rPr lang="en-US" kern="0" dirty="0" err="1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Beezley</a:t>
            </a:r>
            <a:r>
              <a:rPr lang="en-US" kern="0" dirty="0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, K6STI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EZNEC by Roy </a:t>
            </a:r>
            <a:r>
              <a:rPr lang="en-US" kern="0" dirty="0" err="1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Lewellan</a:t>
            </a:r>
            <a:r>
              <a:rPr lang="en-US" kern="0" dirty="0">
                <a:solidFill>
                  <a:sysClr val="windowText" lastClr="000000"/>
                </a:solidFill>
                <a:latin typeface="Arial Bold"/>
                <a:ea typeface="Arial Bold"/>
                <a:cs typeface="Arial Bold"/>
                <a:sym typeface="Arial Bold"/>
              </a:rPr>
              <a:t>, W7EL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231"/>
          <p:cNvSpPr>
            <a:spLocks noChangeArrowheads="1"/>
          </p:cNvSpPr>
          <p:nvPr/>
        </p:nvSpPr>
        <p:spPr bwMode="auto">
          <a:xfrm>
            <a:off x="1090613" y="1314450"/>
            <a:ext cx="6937375" cy="4710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457200"/>
            <a:r>
              <a:rPr lang="en-US" sz="2000"/>
              <a:t>1. Know your station and its capabilities.</a:t>
            </a:r>
          </a:p>
          <a:p>
            <a:pPr defTabSz="457200"/>
            <a:endParaRPr lang="en-US" sz="2000"/>
          </a:p>
          <a:p>
            <a:pPr defTabSz="457200"/>
            <a:r>
              <a:rPr lang="en-US" sz="2000"/>
              <a:t>2. The antenna is the most important part of you station.</a:t>
            </a:r>
          </a:p>
          <a:p>
            <a:pPr defTabSz="457200"/>
            <a:endParaRPr lang="en-US" sz="2000"/>
          </a:p>
          <a:p>
            <a:pPr defTabSz="457200"/>
            <a:r>
              <a:rPr lang="en-US" sz="2000"/>
              <a:t>3. Always use chokes or baluns.</a:t>
            </a:r>
          </a:p>
          <a:p>
            <a:pPr defTabSz="457200"/>
            <a:endParaRPr lang="en-US" sz="2000"/>
          </a:p>
          <a:p>
            <a:pPr defTabSz="457200"/>
            <a:r>
              <a:rPr lang="en-US" sz="2000"/>
              <a:t>4. Strive for 50 Ohm antennas.</a:t>
            </a:r>
          </a:p>
          <a:p>
            <a:pPr defTabSz="457200"/>
            <a:endParaRPr lang="en-US" sz="2000"/>
          </a:p>
          <a:p>
            <a:pPr defTabSz="457200"/>
            <a:r>
              <a:rPr lang="en-US" sz="2000"/>
              <a:t>5.You can never have enough antennas!</a:t>
            </a:r>
          </a:p>
          <a:p>
            <a:pPr defTabSz="457200"/>
            <a:endParaRPr lang="en-US" sz="2000"/>
          </a:p>
          <a:p>
            <a:pPr defTabSz="457200"/>
            <a:r>
              <a:rPr lang="en-US" sz="2000"/>
              <a:t>6. Keep transmission line losses to a minimum.</a:t>
            </a:r>
          </a:p>
          <a:p>
            <a:pPr defTabSz="457200"/>
            <a:endParaRPr lang="en-US" sz="2000"/>
          </a:p>
          <a:p>
            <a:pPr defTabSz="457200"/>
            <a:r>
              <a:rPr lang="en-US" sz="2000"/>
              <a:t>7. Protect your station from electrical discharge.</a:t>
            </a:r>
          </a:p>
          <a:p>
            <a:pPr defTabSz="457200"/>
            <a:endParaRPr lang="en-US" sz="2000"/>
          </a:p>
          <a:p>
            <a:pPr defTabSz="457200"/>
            <a:r>
              <a:rPr lang="en-US" sz="2000"/>
              <a:t>                                 Happy Hunting</a:t>
            </a: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2917825" y="696913"/>
            <a:ext cx="3586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What have we learned?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29"/>
          <p:cNvSpPr>
            <a:spLocks noGrp="1"/>
          </p:cNvSpPr>
          <p:nvPr>
            <p:ph type="body" idx="4294967295"/>
          </p:nvPr>
        </p:nvSpPr>
        <p:spPr bwMode="auto">
          <a:xfrm>
            <a:off x="769938" y="2271713"/>
            <a:ext cx="4470400" cy="2638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117475" lvl="1" indent="339725">
              <a:lnSpc>
                <a:spcPct val="70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Dipoles/Loops</a:t>
            </a:r>
          </a:p>
          <a:p>
            <a:pPr marL="117475" lvl="1" indent="339725">
              <a:lnSpc>
                <a:spcPct val="70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Verticals</a:t>
            </a:r>
          </a:p>
          <a:p>
            <a:pPr marL="117475" lvl="1" indent="339725">
              <a:lnSpc>
                <a:spcPct val="70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Full size: Yagi</a:t>
            </a:r>
            <a:r>
              <a:rPr lang="en-US" sz="2400" baseline="26000" smtClean="0">
                <a:ea typeface="ＭＳ Ｐゴシック" pitchFamily="34" charset="-128"/>
                <a:cs typeface="Arial" charset="0"/>
                <a:sym typeface="Arial" charset="0"/>
              </a:rPr>
              <a:t>1 </a:t>
            </a:r>
          </a:p>
          <a:p>
            <a:pPr marL="117475" lvl="1" indent="339725">
              <a:lnSpc>
                <a:spcPct val="70000"/>
              </a:lnSpc>
              <a:spcBef>
                <a:spcPts val="1400"/>
              </a:spcBef>
            </a:pPr>
            <a:r>
              <a:rPr lang="en-US" sz="2400" smtClean="0">
                <a:ea typeface="ＭＳ Ｐゴシック" pitchFamily="34" charset="-128"/>
                <a:cs typeface="Arial" charset="0"/>
                <a:sym typeface="Arial" charset="0"/>
              </a:rPr>
              <a:t>Shortened: Moxon</a:t>
            </a:r>
            <a:r>
              <a:rPr lang="en-US" sz="2400" baseline="26000" smtClean="0">
                <a:ea typeface="ＭＳ Ｐゴシック" pitchFamily="34" charset="-128"/>
                <a:cs typeface="Arial" charset="0"/>
                <a:sym typeface="Arial" charset="0"/>
              </a:rPr>
              <a:t>2</a:t>
            </a:r>
          </a:p>
        </p:txBody>
      </p:sp>
      <p:pic>
        <p:nvPicPr>
          <p:cNvPr id="19459" name="image14.jpg"/>
          <p:cNvPicPr>
            <a:picLocks noChangeAspect="1"/>
          </p:cNvPicPr>
          <p:nvPr/>
        </p:nvPicPr>
        <p:blipFill>
          <a:blip r:embed="rId3"/>
          <a:srcRect l="18002" t="37332" r="17995" b="32001"/>
          <a:stretch>
            <a:fillRect/>
          </a:stretch>
        </p:blipFill>
        <p:spPr bwMode="auto">
          <a:xfrm>
            <a:off x="4818063" y="4216400"/>
            <a:ext cx="3190875" cy="1146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9460" name="image15.png"/>
          <p:cNvPicPr>
            <a:picLocks noChangeAspect="1"/>
          </p:cNvPicPr>
          <p:nvPr/>
        </p:nvPicPr>
        <p:blipFill>
          <a:blip r:embed="rId4"/>
          <a:srcRect l="17998" t="15999" r="23334" b="52000"/>
          <a:stretch>
            <a:fillRect/>
          </a:stretch>
        </p:blipFill>
        <p:spPr bwMode="auto">
          <a:xfrm>
            <a:off x="5314950" y="1614488"/>
            <a:ext cx="2355850" cy="1803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9461" name="Shape 132"/>
          <p:cNvSpPr>
            <a:spLocks noChangeAspect="1"/>
          </p:cNvSpPr>
          <p:nvPr/>
        </p:nvSpPr>
        <p:spPr bwMode="auto">
          <a:xfrm>
            <a:off x="5330825" y="3048000"/>
            <a:ext cx="409575" cy="395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462" name="Shape 133"/>
          <p:cNvSpPr>
            <a:spLocks noChangeArrowheads="1"/>
          </p:cNvSpPr>
          <p:nvPr/>
        </p:nvSpPr>
        <p:spPr bwMode="auto">
          <a:xfrm>
            <a:off x="4852988" y="5089525"/>
            <a:ext cx="234950" cy="2270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2940050" y="569913"/>
            <a:ext cx="341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Monoband Antennas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237"/>
          <p:cNvSpPr>
            <a:spLocks noChangeArrowheads="1"/>
          </p:cNvSpPr>
          <p:nvPr/>
        </p:nvSpPr>
        <p:spPr bwMode="auto">
          <a:xfrm>
            <a:off x="158750" y="914400"/>
            <a:ext cx="8534400" cy="4278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>
              <a:buSzPct val="100000"/>
            </a:pPr>
            <a:r>
              <a:rPr lang="en-US" sz="1600"/>
              <a:t> 1.  The ARRL Antenna Book, 22</a:t>
            </a:r>
            <a:r>
              <a:rPr lang="en-US" sz="1600" baseline="30000"/>
              <a:t>nd</a:t>
            </a:r>
            <a:r>
              <a:rPr lang="en-US" sz="1600"/>
              <a:t> edition, Editor N0AX</a:t>
            </a:r>
          </a:p>
          <a:p>
            <a:pPr>
              <a:buSzPct val="100000"/>
            </a:pPr>
            <a:r>
              <a:rPr lang="en-US" sz="1600"/>
              <a:t> 2.  Dean Straw, N6BV Propagation Charts and TLA program</a:t>
            </a:r>
          </a:p>
          <a:p>
            <a:pPr>
              <a:buSzPct val="100000"/>
            </a:pPr>
            <a:r>
              <a:rPr lang="en-US" sz="1600"/>
              <a:t> 3.  Yagi/Uda Design, Part 1: A Different approach, Joe Reisert, W1JR, PP-49-59, </a:t>
            </a:r>
          </a:p>
          <a:p>
            <a:pPr>
              <a:buSzPct val="100000"/>
            </a:pPr>
            <a:r>
              <a:rPr lang="en-US" sz="1600"/>
              <a:t>       Communications Quarterly, Winter 1998</a:t>
            </a:r>
          </a:p>
          <a:p>
            <a:pPr>
              <a:buSzPct val="100000"/>
            </a:pPr>
            <a:r>
              <a:rPr lang="en-US" sz="1600"/>
              <a:t> 4.  Low-Band DXing, 5th Edition, John Devoldere, ON4UN</a:t>
            </a:r>
          </a:p>
          <a:p>
            <a:pPr>
              <a:buSzPct val="100000"/>
            </a:pPr>
            <a:r>
              <a:rPr lang="en-US" sz="1600"/>
              <a:t> 5.  Simple and Efficient Broadband Balun, Joe Reisert, W1JR, Ham Radio Magazine,</a:t>
            </a:r>
          </a:p>
          <a:p>
            <a:pPr>
              <a:buSzPct val="100000"/>
            </a:pPr>
            <a:r>
              <a:rPr lang="en-US" sz="1600"/>
              <a:t>       September 1978, pg 12</a:t>
            </a:r>
          </a:p>
          <a:p>
            <a:pPr>
              <a:buSzPct val="100000"/>
            </a:pPr>
            <a:r>
              <a:rPr lang="en-US" sz="1600"/>
              <a:t> 6.   N6LF website: (</a:t>
            </a:r>
            <a:r>
              <a:rPr lang="en-US" sz="1600">
                <a:hlinkClick r:id="rId3"/>
              </a:rPr>
              <a:t>http://www.antennasbyn6lf.com/</a:t>
            </a:r>
            <a:r>
              <a:rPr lang="en-US" sz="1600"/>
              <a:t>)</a:t>
            </a:r>
          </a:p>
          <a:p>
            <a:pPr>
              <a:buSzPct val="100000"/>
            </a:pPr>
            <a:r>
              <a:rPr lang="en-US" sz="1600"/>
              <a:t> 7.   W1HIS website: </a:t>
            </a:r>
          </a:p>
          <a:p>
            <a:pPr>
              <a:buSzPct val="100000"/>
            </a:pPr>
            <a:r>
              <a:rPr lang="en-US" sz="1600"/>
              <a:t>         (</a:t>
            </a:r>
            <a:r>
              <a:rPr lang="en-US" sz="1600">
                <a:hlinkClick r:id="rId4"/>
              </a:rPr>
              <a:t>http://www.yccc.org/Articles/W1HIS/CommonModeChokesW1HIS2006Apr06.pdf</a:t>
            </a:r>
            <a:r>
              <a:rPr lang="en-US" sz="1600"/>
              <a:t>)</a:t>
            </a:r>
          </a:p>
          <a:p>
            <a:pPr>
              <a:buSzPct val="100000"/>
            </a:pPr>
            <a:r>
              <a:rPr lang="en-US" sz="1600"/>
              <a:t> 8.  K9YC website: (</a:t>
            </a:r>
            <a:r>
              <a:rPr lang="en-US" sz="1600">
                <a:hlinkClick r:id="rId5"/>
              </a:rPr>
              <a:t>http://audiosystemsgroup.com/RFI-Ham.pdf</a:t>
            </a:r>
            <a:r>
              <a:rPr lang="en-US" sz="1600"/>
              <a:t>)</a:t>
            </a:r>
          </a:p>
          <a:p>
            <a:pPr>
              <a:buSzPct val="100000"/>
            </a:pPr>
            <a:r>
              <a:rPr lang="en-US" sz="1600"/>
              <a:t> 9.  W6NL “Physical Design of Yagi Antennas”</a:t>
            </a:r>
          </a:p>
          <a:p>
            <a:endParaRPr lang="en-US" sz="1600"/>
          </a:p>
          <a:p>
            <a:r>
              <a:rPr lang="en-US" sz="1600"/>
              <a:t>Many thanks to Ned Stearns, AA7A, Rich Rosen, K2RR and my grandson Louis for their assistance with preparing  this Power Point presentation.</a:t>
            </a:r>
          </a:p>
          <a:p>
            <a:endParaRPr lang="en-US" sz="1600"/>
          </a:p>
          <a:p>
            <a:r>
              <a:rPr lang="en-US" sz="1600"/>
              <a:t>Joe Reisert, W1JR, revised  8 April 2015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3532188" y="304800"/>
            <a:ext cx="184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References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90600" y="8382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981200" y="8382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657600" y="8382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48200" y="8382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076700" y="12573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229100" y="12573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72200" y="8382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2800" y="8382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591300" y="12573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743700" y="12573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10350" y="2095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724650" y="2095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1798638" y="752475"/>
            <a:ext cx="182562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491038" y="1600200"/>
            <a:ext cx="182562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991350" y="2466975"/>
            <a:ext cx="182563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20497" name="TextBox 16"/>
          <p:cNvSpPr txBox="1">
            <a:spLocks noChangeArrowheads="1"/>
          </p:cNvSpPr>
          <p:nvPr/>
        </p:nvSpPr>
        <p:spPr bwMode="auto">
          <a:xfrm>
            <a:off x="1381125" y="1066800"/>
            <a:ext cx="973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Half-wave </a:t>
            </a:r>
          </a:p>
          <a:p>
            <a:pPr algn="ctr"/>
            <a:r>
              <a:rPr lang="en-US" sz="1400" b="1">
                <a:solidFill>
                  <a:srgbClr val="000000"/>
                </a:solidFill>
              </a:rPr>
              <a:t>Dipole</a:t>
            </a:r>
          </a:p>
        </p:txBody>
      </p:sp>
      <p:sp>
        <p:nvSpPr>
          <p:cNvPr id="20498" name="TextBox 17"/>
          <p:cNvSpPr txBox="1">
            <a:spLocks noChangeArrowheads="1"/>
          </p:cNvSpPr>
          <p:nvPr/>
        </p:nvSpPr>
        <p:spPr bwMode="auto">
          <a:xfrm>
            <a:off x="3665538" y="1085850"/>
            <a:ext cx="595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G5RV</a:t>
            </a:r>
          </a:p>
        </p:txBody>
      </p:sp>
      <p:sp>
        <p:nvSpPr>
          <p:cNvPr id="20499" name="TextBox 18"/>
          <p:cNvSpPr txBox="1">
            <a:spLocks noChangeArrowheads="1"/>
          </p:cNvSpPr>
          <p:nvPr/>
        </p:nvSpPr>
        <p:spPr bwMode="auto">
          <a:xfrm>
            <a:off x="6049963" y="1104900"/>
            <a:ext cx="955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Wideband</a:t>
            </a:r>
          </a:p>
          <a:p>
            <a:pPr algn="ctr"/>
            <a:r>
              <a:rPr lang="en-US" sz="1400" b="1">
                <a:solidFill>
                  <a:srgbClr val="000000"/>
                </a:solidFill>
              </a:rPr>
              <a:t>Dipole</a:t>
            </a:r>
          </a:p>
        </p:txBody>
      </p:sp>
      <p:sp>
        <p:nvSpPr>
          <p:cNvPr id="20500" name="TextBox 19"/>
          <p:cNvSpPr txBox="1">
            <a:spLocks noChangeArrowheads="1"/>
          </p:cNvSpPr>
          <p:nvPr/>
        </p:nvSpPr>
        <p:spPr bwMode="auto">
          <a:xfrm>
            <a:off x="2251075" y="276225"/>
            <a:ext cx="462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Dipole and Loop Antennas (Feed point     )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009650" y="2360613"/>
            <a:ext cx="847725" cy="542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09775" y="2360613"/>
            <a:ext cx="666750" cy="552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spect="1"/>
          </p:cNvSpPr>
          <p:nvPr/>
        </p:nvSpPr>
        <p:spPr>
          <a:xfrm>
            <a:off x="1827213" y="2274888"/>
            <a:ext cx="182562" cy="1825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20504" name="TextBox 23"/>
          <p:cNvSpPr txBox="1">
            <a:spLocks noChangeArrowheads="1"/>
          </p:cNvSpPr>
          <p:nvPr/>
        </p:nvSpPr>
        <p:spPr bwMode="auto">
          <a:xfrm>
            <a:off x="1333500" y="2713038"/>
            <a:ext cx="1125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Inverted Vee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667125" y="2513013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57725" y="2513013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spect="1"/>
          </p:cNvSpPr>
          <p:nvPr/>
        </p:nvSpPr>
        <p:spPr>
          <a:xfrm>
            <a:off x="4503738" y="2427288"/>
            <a:ext cx="182562" cy="1825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20508" name="TextBox 27"/>
          <p:cNvSpPr txBox="1">
            <a:spLocks noChangeArrowheads="1"/>
          </p:cNvSpPr>
          <p:nvPr/>
        </p:nvSpPr>
        <p:spPr bwMode="auto">
          <a:xfrm>
            <a:off x="4179888" y="2741613"/>
            <a:ext cx="7286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Folded </a:t>
            </a:r>
          </a:p>
          <a:p>
            <a:pPr algn="ctr"/>
            <a:r>
              <a:rPr lang="en-US" sz="1400" b="1">
                <a:solidFill>
                  <a:srgbClr val="000000"/>
                </a:solidFill>
              </a:rPr>
              <a:t>Dipole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686175" y="2351088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05450" y="2341563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05225" y="2351088"/>
            <a:ext cx="1819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6810375" y="400050"/>
            <a:ext cx="182563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90600" y="3879850"/>
            <a:ext cx="1762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1522413" y="3794125"/>
            <a:ext cx="182562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20515" name="TextBox 34"/>
          <p:cNvSpPr txBox="1">
            <a:spLocks noChangeArrowheads="1"/>
          </p:cNvSpPr>
          <p:nvPr/>
        </p:nvSpPr>
        <p:spPr bwMode="auto">
          <a:xfrm>
            <a:off x="1387475" y="4108450"/>
            <a:ext cx="827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Windom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041900" y="3568700"/>
            <a:ext cx="1809750" cy="552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70475" y="3559175"/>
            <a:ext cx="1809750" cy="552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spect="1"/>
          </p:cNvSpPr>
          <p:nvPr/>
        </p:nvSpPr>
        <p:spPr>
          <a:xfrm>
            <a:off x="5878513" y="3759200"/>
            <a:ext cx="182562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20519" name="TextBox 38"/>
          <p:cNvSpPr txBox="1">
            <a:spLocks noChangeArrowheads="1"/>
          </p:cNvSpPr>
          <p:nvPr/>
        </p:nvSpPr>
        <p:spPr bwMode="auto">
          <a:xfrm>
            <a:off x="5478463" y="4092575"/>
            <a:ext cx="955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Wideband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995363" y="3414713"/>
            <a:ext cx="0" cy="404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524000" y="3414713"/>
            <a:ext cx="0" cy="404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747963" y="3414713"/>
            <a:ext cx="0" cy="404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3" name="TextBox 42"/>
          <p:cNvSpPr txBox="1">
            <a:spLocks noChangeArrowheads="1"/>
          </p:cNvSpPr>
          <p:nvPr/>
        </p:nvSpPr>
        <p:spPr bwMode="auto">
          <a:xfrm>
            <a:off x="1044575" y="3441700"/>
            <a:ext cx="44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1/3</a:t>
            </a:r>
          </a:p>
        </p:txBody>
      </p:sp>
      <p:sp>
        <p:nvSpPr>
          <p:cNvPr id="20524" name="TextBox 43"/>
          <p:cNvSpPr txBox="1">
            <a:spLocks noChangeArrowheads="1"/>
          </p:cNvSpPr>
          <p:nvPr/>
        </p:nvSpPr>
        <p:spPr bwMode="auto">
          <a:xfrm>
            <a:off x="1925638" y="3441700"/>
            <a:ext cx="44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2/3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04938" y="4778375"/>
            <a:ext cx="838200" cy="80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741488" y="5487988"/>
            <a:ext cx="182562" cy="1825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20527" name="TextBox 46"/>
          <p:cNvSpPr txBox="1">
            <a:spLocks noChangeArrowheads="1"/>
          </p:cNvSpPr>
          <p:nvPr/>
        </p:nvSpPr>
        <p:spPr bwMode="auto">
          <a:xfrm>
            <a:off x="6667500" y="5791200"/>
            <a:ext cx="985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Delta Loop</a:t>
            </a:r>
          </a:p>
        </p:txBody>
      </p:sp>
      <p:sp>
        <p:nvSpPr>
          <p:cNvPr id="20528" name="TextBox 47"/>
          <p:cNvSpPr txBox="1">
            <a:spLocks noChangeArrowheads="1"/>
          </p:cNvSpPr>
          <p:nvPr/>
        </p:nvSpPr>
        <p:spPr bwMode="auto">
          <a:xfrm>
            <a:off x="3960813" y="5965825"/>
            <a:ext cx="1309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Diamond Quad</a:t>
            </a:r>
          </a:p>
        </p:txBody>
      </p:sp>
      <p:sp>
        <p:nvSpPr>
          <p:cNvPr id="20529" name="TextBox 48"/>
          <p:cNvSpPr txBox="1">
            <a:spLocks noChangeArrowheads="1"/>
          </p:cNvSpPr>
          <p:nvPr/>
        </p:nvSpPr>
        <p:spPr bwMode="auto">
          <a:xfrm>
            <a:off x="1539875" y="5919788"/>
            <a:ext cx="588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Quad</a:t>
            </a:r>
          </a:p>
        </p:txBody>
      </p:sp>
      <p:sp>
        <p:nvSpPr>
          <p:cNvPr id="50" name="Rectangle 49"/>
          <p:cNvSpPr/>
          <p:nvPr/>
        </p:nvSpPr>
        <p:spPr>
          <a:xfrm rot="2700000">
            <a:off x="4203701" y="4778375"/>
            <a:ext cx="838200" cy="80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4525963" y="5668963"/>
            <a:ext cx="182562" cy="1825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6788150" y="4878388"/>
            <a:ext cx="381000" cy="600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159625" y="4873625"/>
            <a:ext cx="381000" cy="600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783388" y="5459413"/>
            <a:ext cx="757237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>
            <a:spLocks noChangeAspect="1"/>
          </p:cNvSpPr>
          <p:nvPr/>
        </p:nvSpPr>
        <p:spPr>
          <a:xfrm>
            <a:off x="7443788" y="5368925"/>
            <a:ext cx="182562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 Bold"/>
            </a:endParaRPr>
          </a:p>
        </p:txBody>
      </p:sp>
      <p:sp>
        <p:nvSpPr>
          <p:cNvPr id="20536" name="TextBox 55"/>
          <p:cNvSpPr txBox="1">
            <a:spLocks noChangeArrowheads="1"/>
          </p:cNvSpPr>
          <p:nvPr/>
        </p:nvSpPr>
        <p:spPr bwMode="auto">
          <a:xfrm>
            <a:off x="3463925" y="6434138"/>
            <a:ext cx="203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34"/>
          <p:cNvSpPr>
            <a:spLocks noChangeArrowheads="1"/>
          </p:cNvSpPr>
          <p:nvPr/>
        </p:nvSpPr>
        <p:spPr bwMode="auto">
          <a:xfrm>
            <a:off x="519113" y="225425"/>
            <a:ext cx="2303462" cy="4524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1060" tIns="41060" rIns="41060" bIns="41060" anchor="b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2575" y="1101725"/>
            <a:ext cx="3765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0438" y="4430713"/>
            <a:ext cx="47053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413000" y="569913"/>
            <a:ext cx="468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20M Dipole Free Space Pattern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34"/>
          <p:cNvSpPr>
            <a:spLocks noChangeArrowheads="1"/>
          </p:cNvSpPr>
          <p:nvPr/>
        </p:nvSpPr>
        <p:spPr bwMode="auto">
          <a:xfrm>
            <a:off x="390525" y="123825"/>
            <a:ext cx="2303463" cy="4524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1060" tIns="41060" rIns="41060" bIns="41060" anchor="b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77913"/>
            <a:ext cx="276225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83025"/>
            <a:ext cx="4191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371600"/>
            <a:ext cx="404336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4850" y="3883025"/>
            <a:ext cx="44005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976313" y="439738"/>
            <a:ext cx="7310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20M Dipole, Ht 0.5 Wave (Azimuth/Elevation Plot)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l="33020" t="6349" r="33849" b="40475"/>
          <a:stretch>
            <a:fillRect/>
          </a:stretch>
        </p:blipFill>
        <p:spPr bwMode="auto">
          <a:xfrm>
            <a:off x="152400" y="1546225"/>
            <a:ext cx="43100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19113" y="471488"/>
            <a:ext cx="3905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40m Dipole on 7.1 MHz, Ht 0.125 Wave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 l="33913" t="6944" r="34073" b="17659"/>
          <a:stretch>
            <a:fillRect/>
          </a:stretch>
        </p:blipFill>
        <p:spPr bwMode="auto">
          <a:xfrm>
            <a:off x="4826000" y="881063"/>
            <a:ext cx="41656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534025" y="471488"/>
            <a:ext cx="2955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Same 40m Dipole on 21 MHz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291013"/>
            <a:ext cx="559911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4388" y="1243013"/>
            <a:ext cx="53705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289300" y="6332538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W1JR   April 2015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3233738" y="471488"/>
            <a:ext cx="3184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160M Dipole, Ht equals 70 Feet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RL PPT HORIZ BLUE reVis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9999"/>
      </a:accent1>
      <a:accent2>
        <a:srgbClr val="B92B38"/>
      </a:accent2>
      <a:accent3>
        <a:srgbClr val="8F8F8F"/>
      </a:accent3>
      <a:accent4>
        <a:srgbClr val="707070"/>
      </a:accent4>
      <a:accent5>
        <a:srgbClr val="ADCACA"/>
      </a:accent5>
      <a:accent6>
        <a:srgbClr val="A7263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399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399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ARRL PPT HORIZ BLUE reVised</Template>
  <TotalTime>1330</TotalTime>
  <Words>870</Words>
  <Application>Microsoft Office PowerPoint</Application>
  <PresentationFormat>On-screen Show (4:3)</PresentationFormat>
  <Paragraphs>229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 Bold</vt:lpstr>
      <vt:lpstr>Arial</vt:lpstr>
      <vt:lpstr>ＭＳ Ｐゴシック</vt:lpstr>
      <vt:lpstr>Avenir Roman</vt:lpstr>
      <vt:lpstr>Calibri</vt:lpstr>
      <vt:lpstr>ARRL PPT HORIZ BLUE reVised</vt:lpstr>
      <vt:lpstr>ARRL PPT HORIZ BLUE reVised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Mechanical Considerations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AA7A</dc:creator>
  <cp:lastModifiedBy>Michelle</cp:lastModifiedBy>
  <cp:revision>98</cp:revision>
  <cp:lastPrinted>2015-04-08T18:47:50Z</cp:lastPrinted>
  <dcterms:modified xsi:type="dcterms:W3CDTF">2015-04-10T14:42:14Z</dcterms:modified>
</cp:coreProperties>
</file>